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4" r:id="rId14"/>
  </p:sldIdLst>
  <p:sldSz cx="18288000" cy="10287000"/>
  <p:notesSz cx="6858000" cy="9144000"/>
  <p:embeddedFontLst>
    <p:embeddedFont>
      <p:font typeface="Century Gothic" panose="02000000000000000000" pitchFamily="2" charset="0"/>
      <p:regular r:id="rId15"/>
      <p:bold r:id="rId16"/>
      <p:italic r:id="rId17"/>
      <p:boldItalic r:id="rId18"/>
    </p:embeddedFont>
    <p:embeddedFont>
      <p:font typeface="Play" pitchFamily="2" charset="0"/>
      <p:regular r:id="rId19"/>
    </p:embeddedFont>
    <p:embeddedFont>
      <p:font typeface="Play Bold" pitchFamily="2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font" Target="fonts/font4.fntdata" /><Relationship Id="rId3" Type="http://schemas.openxmlformats.org/officeDocument/2006/relationships/slide" Target="slides/slide1.xml" /><Relationship Id="rId21" Type="http://schemas.openxmlformats.org/officeDocument/2006/relationships/presProps" Target="pres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font" Target="fonts/font3.fntdata" /><Relationship Id="rId2" Type="http://schemas.openxmlformats.org/officeDocument/2006/relationships/slideMaster" Target="slideMasters/slideMaster2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tableStyles" Target="tableStyles.xml" /><Relationship Id="rId5" Type="http://schemas.openxmlformats.org/officeDocument/2006/relationships/slide" Target="slides/slide3.xml" /><Relationship Id="rId15" Type="http://schemas.openxmlformats.org/officeDocument/2006/relationships/font" Target="fonts/font1.fntdata" /><Relationship Id="rId23" Type="http://schemas.openxmlformats.org/officeDocument/2006/relationships/theme" Target="theme/theme1.xml" /><Relationship Id="rId10" Type="http://schemas.openxmlformats.org/officeDocument/2006/relationships/slide" Target="slides/slide8.xml" /><Relationship Id="rId19" Type="http://schemas.openxmlformats.org/officeDocument/2006/relationships/font" Target="fonts/font5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705108"/>
            <a:ext cx="14173200" cy="2737644"/>
          </a:xfrm>
        </p:spPr>
        <p:txBody>
          <a:bodyPr anchor="b">
            <a:normAutofit/>
          </a:bodyPr>
          <a:lstStyle>
            <a:lvl1pPr algn="l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5448302"/>
            <a:ext cx="14173200" cy="1028700"/>
          </a:xfrm>
        </p:spPr>
        <p:txBody>
          <a:bodyPr>
            <a:normAutofit/>
          </a:bodyPr>
          <a:lstStyle>
            <a:lvl1pPr marL="0" indent="0" algn="l">
              <a:buNone/>
              <a:defRPr sz="30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864342" y="6471492"/>
            <a:ext cx="4366260" cy="561963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485768"/>
            <a:ext cx="9601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115800" y="2146300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1130300"/>
            <a:ext cx="16230599" cy="4202903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701" y="5462588"/>
            <a:ext cx="15735300" cy="1433513"/>
          </a:xfrm>
        </p:spPr>
        <p:txBody>
          <a:bodyPr>
            <a:normAutofit/>
          </a:bodyPr>
          <a:lstStyle>
            <a:lvl1pPr marL="0" indent="0" algn="r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21678" y="571501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571502"/>
            <a:ext cx="10487238" cy="54609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3291839"/>
            <a:ext cx="8001000" cy="6036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291839"/>
            <a:ext cx="8001000" cy="6036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1143000"/>
            <a:ext cx="12915900" cy="1943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14" y="3275703"/>
            <a:ext cx="7619987" cy="1235868"/>
          </a:xfrm>
        </p:spPr>
        <p:txBody>
          <a:bodyPr anchor="b">
            <a:norm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1" y="4699000"/>
            <a:ext cx="7967663" cy="4629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00" y="3275703"/>
            <a:ext cx="7658100" cy="1235868"/>
          </a:xfrm>
        </p:spPr>
        <p:txBody>
          <a:bodyPr anchor="b">
            <a:norm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99000"/>
            <a:ext cx="8001000" cy="4629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286000"/>
            <a:ext cx="6172200" cy="24003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373" y="1120139"/>
            <a:ext cx="9765927" cy="82078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0" y="4686299"/>
            <a:ext cx="6172200" cy="464172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286000"/>
            <a:ext cx="10309860" cy="24003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91857" y="1126862"/>
            <a:ext cx="5467443" cy="8201165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0" y="4686299"/>
            <a:ext cx="10309860" cy="464172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66" y="7046041"/>
            <a:ext cx="16233051" cy="1229033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2591" y="1412159"/>
            <a:ext cx="16232760" cy="5217242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0" y="8275073"/>
            <a:ext cx="16230600" cy="1052954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130299"/>
            <a:ext cx="16230600" cy="4203701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701" y="5473700"/>
            <a:ext cx="15195774" cy="1498601"/>
          </a:xfrm>
        </p:spPr>
        <p:txBody>
          <a:bodyPr anchor="ctr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21678" y="571501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8700" y="569912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1" y="1130300"/>
            <a:ext cx="15227300" cy="3906743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55798" y="5048335"/>
            <a:ext cx="14389104" cy="6666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701" y="5939794"/>
            <a:ext cx="15227300" cy="101980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21678" y="571501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8700" y="569912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4375" y="140017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476345" y="405193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43" y="1687052"/>
            <a:ext cx="15219279" cy="3767753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701" y="5472473"/>
            <a:ext cx="15216981" cy="1499828"/>
          </a:xfrm>
        </p:spPr>
        <p:txBody>
          <a:bodyPr anchor="t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21678" y="568325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8700" y="568325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43401" y="1142999"/>
            <a:ext cx="12915899" cy="1955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28700" y="3303120"/>
            <a:ext cx="5184648" cy="925980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28699" y="4356848"/>
            <a:ext cx="5184648" cy="497119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3200" y="3301999"/>
            <a:ext cx="5184648" cy="939801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550287" y="4356101"/>
            <a:ext cx="5184648" cy="497192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077700" y="3289299"/>
            <a:ext cx="5184648" cy="939801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077702" y="4356848"/>
            <a:ext cx="5184648" cy="497119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343401" y="1143000"/>
            <a:ext cx="12915899" cy="1943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32927" y="6286501"/>
            <a:ext cx="5177373" cy="102414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32927" y="3543300"/>
            <a:ext cx="5177373" cy="2286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32927" y="7310647"/>
            <a:ext cx="5177373" cy="20173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395" y="6286501"/>
            <a:ext cx="5173403" cy="102414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561395" y="3543300"/>
            <a:ext cx="5173404" cy="2286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561397" y="7310645"/>
            <a:ext cx="5173403" cy="20173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074597" y="6286501"/>
            <a:ext cx="5184704" cy="102414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074783" y="3543300"/>
            <a:ext cx="5171817" cy="2286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2074597" y="7310642"/>
            <a:ext cx="5178668" cy="20173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3291839"/>
            <a:ext cx="16230600" cy="6036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73200" y="1117600"/>
            <a:ext cx="3086100" cy="585470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6700" y="1117601"/>
            <a:ext cx="12306302" cy="5854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21678" y="569912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571501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13" Type="http://schemas.openxmlformats.org/officeDocument/2006/relationships/slideLayout" Target="../slideLayouts/slideLayout24.xml" /><Relationship Id="rId18" Type="http://schemas.openxmlformats.org/officeDocument/2006/relationships/theme" Target="../theme/theme2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slideLayout" Target="../slideLayouts/slideLayout23.xml" /><Relationship Id="rId17" Type="http://schemas.openxmlformats.org/officeDocument/2006/relationships/slideLayout" Target="../slideLayouts/slideLayout28.xml" /><Relationship Id="rId2" Type="http://schemas.openxmlformats.org/officeDocument/2006/relationships/slideLayout" Target="../slideLayouts/slideLayout13.xml" /><Relationship Id="rId16" Type="http://schemas.openxmlformats.org/officeDocument/2006/relationships/slideLayout" Target="../slideLayouts/slideLayout27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5" Type="http://schemas.openxmlformats.org/officeDocument/2006/relationships/slideLayout" Target="../slideLayouts/slideLayout26.xml" /><Relationship Id="rId10" Type="http://schemas.openxmlformats.org/officeDocument/2006/relationships/slideLayout" Target="../slideLayouts/slideLayout21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Relationship Id="rId14" Type="http://schemas.openxmlformats.org/officeDocument/2006/relationships/slideLayout" Target="../slideLayouts/slideLayout2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162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3400" y="1146560"/>
            <a:ext cx="12915900" cy="1939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3291841"/>
            <a:ext cx="16230600" cy="603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93040" y="9534526"/>
            <a:ext cx="436626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0" y="9533768"/>
            <a:ext cx="116586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4500" y="571501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1371600" rtl="0" eaLnBrk="1" latinLnBrk="0" hangingPunct="1">
        <a:lnSpc>
          <a:spcPct val="90000"/>
        </a:lnSpc>
        <a:spcBef>
          <a:spcPct val="0"/>
        </a:spcBef>
        <a:buNone/>
        <a:defRPr sz="6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sv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7.xml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3.jpeg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126" y="445744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>
                <a:moveTo>
                  <a:pt x="0" y="0"/>
                </a:moveTo>
                <a:lnTo>
                  <a:pt x="14418410" y="0"/>
                </a:lnTo>
                <a:lnTo>
                  <a:pt x="14418410" y="5560111"/>
                </a:lnTo>
                <a:lnTo>
                  <a:pt x="0" y="5560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-395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338" y="4237904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82485" y="3791189"/>
            <a:ext cx="3843560" cy="3790711"/>
          </a:xfrm>
          <a:custGeom>
            <a:avLst/>
            <a:gdLst/>
            <a:ahLst/>
            <a:cxnLst/>
            <a:rect l="l" t="t" r="r" b="b"/>
            <a:pathLst>
              <a:path w="3843560" h="3790711">
                <a:moveTo>
                  <a:pt x="0" y="0"/>
                </a:moveTo>
                <a:lnTo>
                  <a:pt x="3843560" y="0"/>
                </a:lnTo>
                <a:lnTo>
                  <a:pt x="3843560" y="3790711"/>
                </a:lnTo>
                <a:lnTo>
                  <a:pt x="0" y="3790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9943008" y="2139347"/>
            <a:ext cx="1958688" cy="1855857"/>
          </a:xfrm>
          <a:custGeom>
            <a:avLst/>
            <a:gdLst/>
            <a:ahLst/>
            <a:cxnLst/>
            <a:rect l="l" t="t" r="r" b="b"/>
            <a:pathLst>
              <a:path w="1958688" h="1855857">
                <a:moveTo>
                  <a:pt x="0" y="0"/>
                </a:moveTo>
                <a:lnTo>
                  <a:pt x="1958688" y="0"/>
                </a:lnTo>
                <a:lnTo>
                  <a:pt x="1958688" y="1855857"/>
                </a:lnTo>
                <a:lnTo>
                  <a:pt x="0" y="1855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1376" y="937074"/>
            <a:ext cx="702051" cy="537388"/>
          </a:xfrm>
          <a:custGeom>
            <a:avLst/>
            <a:gdLst/>
            <a:ahLst/>
            <a:cxnLst/>
            <a:rect l="l" t="t" r="r" b="b"/>
            <a:pathLst>
              <a:path w="702051" h="537388">
                <a:moveTo>
                  <a:pt x="0" y="0"/>
                </a:moveTo>
                <a:lnTo>
                  <a:pt x="702051" y="0"/>
                </a:lnTo>
                <a:lnTo>
                  <a:pt x="702051" y="537388"/>
                </a:lnTo>
                <a:lnTo>
                  <a:pt x="0" y="537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905221" y="4182341"/>
            <a:ext cx="3791054" cy="2685687"/>
            <a:chOff x="0" y="0"/>
            <a:chExt cx="5054738" cy="3580917"/>
          </a:xfrm>
        </p:grpSpPr>
        <p:sp>
          <p:nvSpPr>
            <p:cNvPr id="8" name="AutoShape 8"/>
            <p:cNvSpPr/>
            <p:nvPr/>
          </p:nvSpPr>
          <p:spPr>
            <a:xfrm>
              <a:off x="0" y="887655"/>
              <a:ext cx="5054738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473433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Play Bold" panose="00000800000000000000"/>
                </a:rPr>
                <a:t>PRESENTED BY 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509"/>
              <a:ext cx="4473433" cy="2364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Telegraf" panose="00000500000000000000"/>
                </a:rPr>
                <a:t>NAME :  S.AARTHI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Telegraf" panose="00000500000000000000"/>
                </a:rPr>
                <a:t>ROLL NO : ECA2301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Telegraf" panose="00000500000000000000"/>
                </a:rPr>
                <a:t>REG NO : 8115U23EC001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Telegraf" panose="00000500000000000000"/>
                </a:rPr>
                <a:t>DEPARTMENT : ECE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Telegraf" panose="00000500000000000000"/>
                </a:rPr>
                <a:t>SEMESTER : 2nd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21376" y="2085601"/>
            <a:ext cx="11885926" cy="386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>
                <a:solidFill>
                  <a:srgbClr val="FFFFFF"/>
                </a:solidFill>
                <a:latin typeface="Play" panose="00000500000000000000"/>
              </a:rPr>
              <a:t>Comic books catalogue management system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562100"/>
            <a:ext cx="1653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D477C-2640-3168-1AA2-AC0240719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324100"/>
            <a:ext cx="8447060" cy="655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637FA-B47F-8DD4-DEA1-883AD94D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95300"/>
            <a:ext cx="8422259" cy="9048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4267200" cy="2171700"/>
          </a:xfrm>
        </p:spPr>
        <p:txBody>
          <a:bodyPr/>
          <a:lstStyle/>
          <a:p>
            <a:r>
              <a:rPr lang="en-GB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83E9B-CFFD-4F25-73FB-9220026E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14500"/>
            <a:ext cx="8534400" cy="289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4A604-E5BE-E63C-DF2F-31F9DF53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5019672"/>
            <a:ext cx="8620125" cy="2995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4452E5-5D2A-DD03-B1D9-3D4B2E675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1714500"/>
            <a:ext cx="7772400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70543D-8688-B4DC-E734-5DAA1F7DD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5053009"/>
            <a:ext cx="778192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772919"/>
            <a:ext cx="17631582" cy="175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75"/>
              </a:lnSpc>
            </a:pPr>
            <a:r>
              <a:rPr lang="en-US" sz="12250">
                <a:solidFill>
                  <a:srgbClr val="FFFFFF"/>
                </a:solidFill>
                <a:latin typeface="Play" panose="00000500000000000000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1422400" y="4914900"/>
            <a:ext cx="16653510" cy="5560060"/>
          </a:xfrm>
          <a:custGeom>
            <a:avLst/>
            <a:gdLst/>
            <a:ahLst/>
            <a:cxnLst/>
            <a:rect l="l" t="t" r="r" b="b"/>
            <a:pathLst>
              <a:path w="14418410" h="5560111">
                <a:moveTo>
                  <a:pt x="0" y="0"/>
                </a:moveTo>
                <a:lnTo>
                  <a:pt x="14418410" y="0"/>
                </a:lnTo>
                <a:lnTo>
                  <a:pt x="14418410" y="5560112"/>
                </a:lnTo>
                <a:lnTo>
                  <a:pt x="0" y="5560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-395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0850" y="281305"/>
            <a:ext cx="16907510" cy="4457700"/>
          </a:xfrm>
          <a:custGeom>
            <a:avLst/>
            <a:gdLst/>
            <a:ahLst/>
            <a:cxnLst/>
            <a:rect l="l" t="t" r="r" b="b"/>
            <a:pathLst>
              <a:path w="18119807" h="5005597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190499"/>
            <a:ext cx="18135600" cy="10096501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544374" y="2192337"/>
            <a:ext cx="673212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Play" panose="00000500000000000000"/>
              </a:rPr>
              <a:t>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0401" y="3695700"/>
            <a:ext cx="13639799" cy="570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13485" lvl="1" indent="-685800">
              <a:lnSpc>
                <a:spcPts val="6350"/>
              </a:lnSpc>
              <a:buFont typeface="Wingdings" panose="05000000000000000000" pitchFamily="2" charset="2"/>
              <a:buChar char="v"/>
            </a:pPr>
            <a:r>
              <a:rPr lang="en-US" sz="4885" dirty="0">
                <a:solidFill>
                  <a:srgbClr val="FFFFFF"/>
                </a:solidFill>
                <a:latin typeface="Telegraf" panose="00000500000000000000"/>
              </a:rPr>
              <a:t>Introduction </a:t>
            </a:r>
          </a:p>
          <a:p>
            <a:pPr marL="1213485" lvl="1" indent="-685800">
              <a:lnSpc>
                <a:spcPts val="6350"/>
              </a:lnSpc>
              <a:buFont typeface="Wingdings" panose="05000000000000000000" pitchFamily="2" charset="2"/>
              <a:buChar char="v"/>
            </a:pPr>
            <a:r>
              <a:rPr lang="en-US" sz="4885" dirty="0">
                <a:solidFill>
                  <a:srgbClr val="FFFFFF"/>
                </a:solidFill>
                <a:latin typeface="Telegraf" panose="00000500000000000000"/>
              </a:rPr>
              <a:t>Objectives</a:t>
            </a:r>
          </a:p>
          <a:p>
            <a:pPr marL="1213485" lvl="1" indent="-685800">
              <a:lnSpc>
                <a:spcPts val="6350"/>
              </a:lnSpc>
              <a:buFont typeface="Wingdings" panose="05000000000000000000" pitchFamily="2" charset="2"/>
              <a:buChar char="v"/>
            </a:pPr>
            <a:r>
              <a:rPr lang="en-US" sz="4885" dirty="0">
                <a:solidFill>
                  <a:srgbClr val="FFFFFF"/>
                </a:solidFill>
                <a:latin typeface="Telegraf" panose="00000500000000000000"/>
              </a:rPr>
              <a:t>Technology used</a:t>
            </a:r>
          </a:p>
          <a:p>
            <a:pPr marL="1213485" lvl="1" indent="-685800">
              <a:lnSpc>
                <a:spcPts val="6350"/>
              </a:lnSpc>
              <a:buFont typeface="Wingdings" panose="05000000000000000000" pitchFamily="2" charset="2"/>
              <a:buChar char="v"/>
            </a:pPr>
            <a:r>
              <a:rPr lang="en-US" sz="4885" dirty="0">
                <a:solidFill>
                  <a:srgbClr val="FFFFFF"/>
                </a:solidFill>
                <a:latin typeface="Telegraf" panose="00000500000000000000"/>
              </a:rPr>
              <a:t>Workflow </a:t>
            </a:r>
          </a:p>
          <a:p>
            <a:pPr marL="1213485" lvl="1" indent="-685800">
              <a:lnSpc>
                <a:spcPts val="6350"/>
              </a:lnSpc>
              <a:buFont typeface="Wingdings" panose="05000000000000000000" pitchFamily="2" charset="2"/>
              <a:buChar char="v"/>
            </a:pPr>
            <a:r>
              <a:rPr lang="en-US" sz="4885" dirty="0">
                <a:solidFill>
                  <a:srgbClr val="FFFFFF"/>
                </a:solidFill>
                <a:latin typeface="Telegraf" panose="00000500000000000000"/>
              </a:rPr>
              <a:t>Module completion</a:t>
            </a:r>
          </a:p>
          <a:p>
            <a:pPr marL="1213485" lvl="1" indent="-685800">
              <a:lnSpc>
                <a:spcPts val="6350"/>
              </a:lnSpc>
              <a:buFont typeface="Wingdings" panose="05000000000000000000" pitchFamily="2" charset="2"/>
              <a:buChar char="v"/>
            </a:pPr>
            <a:r>
              <a:rPr lang="en-US" sz="4885" dirty="0">
                <a:solidFill>
                  <a:srgbClr val="FFFFFF"/>
                </a:solidFill>
                <a:latin typeface="Telegraf" panose="00000500000000000000"/>
              </a:rPr>
              <a:t>Program</a:t>
            </a:r>
          </a:p>
          <a:p>
            <a:pPr marL="1213485" lvl="1" indent="-685800">
              <a:lnSpc>
                <a:spcPts val="6350"/>
              </a:lnSpc>
              <a:buFont typeface="Wingdings" panose="05000000000000000000" pitchFamily="2" charset="2"/>
              <a:buChar char="v"/>
            </a:pPr>
            <a:r>
              <a:rPr lang="en-US" sz="4885" dirty="0">
                <a:solidFill>
                  <a:srgbClr val="FFFFFF"/>
                </a:solidFill>
                <a:latin typeface="Telegraf" panose="00000500000000000000"/>
              </a:rPr>
              <a:t>Pros and Cons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8" t="-87069" r="-2856" b="-95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809919" y="1028700"/>
            <a:ext cx="7478081" cy="8229600"/>
            <a:chOff x="0" y="0"/>
            <a:chExt cx="3144434" cy="34604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4434" cy="3460438"/>
            </a:xfrm>
            <a:custGeom>
              <a:avLst/>
              <a:gdLst/>
              <a:ahLst/>
              <a:cxnLst/>
              <a:rect l="l" t="t" r="r" b="b"/>
              <a:pathLst>
                <a:path w="3144434" h="3460438">
                  <a:moveTo>
                    <a:pt x="3019974" y="3460438"/>
                  </a:moveTo>
                  <a:lnTo>
                    <a:pt x="124460" y="3460438"/>
                  </a:lnTo>
                  <a:cubicBezTo>
                    <a:pt x="55880" y="3460438"/>
                    <a:pt x="0" y="3404558"/>
                    <a:pt x="0" y="3335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9974" y="0"/>
                  </a:lnTo>
                  <a:cubicBezTo>
                    <a:pt x="3088554" y="0"/>
                    <a:pt x="3144434" y="55880"/>
                    <a:pt x="3144434" y="124460"/>
                  </a:cubicBezTo>
                  <a:lnTo>
                    <a:pt x="3144434" y="3335978"/>
                  </a:lnTo>
                  <a:cubicBezTo>
                    <a:pt x="3144434" y="3404558"/>
                    <a:pt x="3088554" y="3460438"/>
                    <a:pt x="3019974" y="3460438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643835" y="1857375"/>
            <a:ext cx="5810250" cy="6572250"/>
            <a:chOff x="0" y="0"/>
            <a:chExt cx="7747000" cy="8763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0494" r="20494"/>
            <a:stretch>
              <a:fillRect/>
            </a:stretch>
          </p:blipFill>
          <p:spPr>
            <a:xfrm>
              <a:off x="0" y="0"/>
              <a:ext cx="7747000" cy="8763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-730348" y="344829"/>
            <a:ext cx="8875514" cy="12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  <a:spcBef>
                <a:spcPct val="0"/>
              </a:spcBef>
            </a:pPr>
            <a:r>
              <a:rPr lang="en-US" sz="7210">
                <a:solidFill>
                  <a:srgbClr val="FFFFFF"/>
                </a:solidFill>
                <a:latin typeface="Telegraf" panose="00000500000000000000"/>
              </a:rPr>
              <a:t>Introduction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673501"/>
            <a:ext cx="11287412" cy="603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840">
                <a:solidFill>
                  <a:srgbClr val="FFFFFF"/>
                </a:solidFill>
                <a:latin typeface="Telegraf" panose="00000500000000000000"/>
              </a:rPr>
              <a:t>Introducing a comic books catalogue management system! This system is designed to efficiently organize, categorize, and track your comic book collection.</a:t>
            </a:r>
          </a:p>
          <a:p>
            <a:pPr algn="ctr">
              <a:lnSpc>
                <a:spcPts val="3980"/>
              </a:lnSpc>
            </a:pPr>
            <a:r>
              <a:rPr lang="en-US" sz="2840">
                <a:solidFill>
                  <a:srgbClr val="FFFFFF"/>
                </a:solidFill>
                <a:latin typeface="Telegraf" panose="00000500000000000000"/>
              </a:rPr>
              <a:t> </a:t>
            </a:r>
          </a:p>
          <a:p>
            <a:pPr algn="ctr">
              <a:lnSpc>
                <a:spcPts val="3980"/>
              </a:lnSpc>
            </a:pPr>
            <a:endParaRPr lang="en-US" sz="2840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3980"/>
              </a:lnSpc>
            </a:pPr>
            <a:r>
              <a:rPr lang="en-US" sz="2840">
                <a:solidFill>
                  <a:srgbClr val="FFFFFF"/>
                </a:solidFill>
                <a:latin typeface="Telegraf" panose="00000500000000000000"/>
              </a:rPr>
              <a:t>With features like barcode scanning, customizable tags, and detailed descriptions, managing your collection has never been easier. </a:t>
            </a:r>
          </a:p>
          <a:p>
            <a:pPr algn="ctr">
              <a:lnSpc>
                <a:spcPts val="3980"/>
              </a:lnSpc>
            </a:pPr>
            <a:endParaRPr lang="en-US" sz="2840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3980"/>
              </a:lnSpc>
            </a:pPr>
            <a:endParaRPr lang="en-US" sz="2840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3980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Telegraf" panose="00000500000000000000"/>
              </a:rPr>
              <a:t>Say goodbye to lost issues and hello to a well-organized, easily accessible comic book library!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6121" y="1525962"/>
            <a:ext cx="8110760" cy="6717692"/>
            <a:chOff x="0" y="0"/>
            <a:chExt cx="4178039" cy="3460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8039" cy="3460438"/>
            </a:xfrm>
            <a:custGeom>
              <a:avLst/>
              <a:gdLst/>
              <a:ahLst/>
              <a:cxnLst/>
              <a:rect l="l" t="t" r="r" b="b"/>
              <a:pathLst>
                <a:path w="4178039" h="3460438">
                  <a:moveTo>
                    <a:pt x="4053579" y="3460438"/>
                  </a:moveTo>
                  <a:lnTo>
                    <a:pt x="124460" y="3460438"/>
                  </a:lnTo>
                  <a:cubicBezTo>
                    <a:pt x="55880" y="3460438"/>
                    <a:pt x="0" y="3404558"/>
                    <a:pt x="0" y="3335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53579" y="0"/>
                  </a:lnTo>
                  <a:cubicBezTo>
                    <a:pt x="4122159" y="0"/>
                    <a:pt x="4178039" y="55880"/>
                    <a:pt x="4178039" y="124460"/>
                  </a:cubicBezTo>
                  <a:lnTo>
                    <a:pt x="4178039" y="3335978"/>
                  </a:lnTo>
                  <a:cubicBezTo>
                    <a:pt x="4178039" y="3404558"/>
                    <a:pt x="4122159" y="3460438"/>
                    <a:pt x="4053579" y="3460438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63852" y="1988354"/>
            <a:ext cx="6055297" cy="5792909"/>
            <a:chOff x="0" y="0"/>
            <a:chExt cx="8073730" cy="772387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18111" b="18111"/>
            <a:stretch>
              <a:fillRect/>
            </a:stretch>
          </p:blipFill>
          <p:spPr>
            <a:xfrm>
              <a:off x="0" y="0"/>
              <a:ext cx="8073730" cy="772387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7982879" y="1571792"/>
            <a:ext cx="10305121" cy="651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5" dirty="0">
                <a:solidFill>
                  <a:srgbClr val="FFFFFF"/>
                </a:solidFill>
                <a:latin typeface="Telegraf" panose="00000500000000000000"/>
              </a:rPr>
              <a:t>The objective of implementing a comic books catalogue management system is to streamline the organization and tracking of comic book collections. </a:t>
            </a:r>
          </a:p>
          <a:p>
            <a:pPr algn="ctr">
              <a:lnSpc>
                <a:spcPts val="5155"/>
              </a:lnSpc>
            </a:pPr>
            <a:endParaRPr lang="en-US" sz="3685" dirty="0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5155"/>
              </a:lnSpc>
              <a:spcBef>
                <a:spcPct val="0"/>
              </a:spcBef>
            </a:pPr>
            <a:r>
              <a:rPr lang="en-US" sz="3685" dirty="0">
                <a:solidFill>
                  <a:srgbClr val="FFFFFF"/>
                </a:solidFill>
                <a:latin typeface="Telegraf" panose="00000500000000000000"/>
              </a:rPr>
              <a:t>This system aims to provide users with efficient tools to categorize, search, and manage their comics, ultimately saving time and ensuring easy access to their entire collection.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3852" y="395009"/>
            <a:ext cx="3605593" cy="108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5"/>
              </a:lnSpc>
              <a:spcBef>
                <a:spcPct val="0"/>
              </a:spcBef>
            </a:pPr>
            <a:r>
              <a:rPr lang="en-US" sz="6005">
                <a:solidFill>
                  <a:srgbClr val="FFFFFF"/>
                </a:solidFill>
                <a:latin typeface="Telegraf" panose="00000500000000000000"/>
              </a:rPr>
              <a:t>Objective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5667" y="115887"/>
            <a:ext cx="10120933" cy="9675813"/>
          </a:xfrm>
          <a:custGeom>
            <a:avLst/>
            <a:gdLst/>
            <a:ahLst/>
            <a:cxnLst/>
            <a:rect l="l" t="t" r="r" b="b"/>
            <a:pathLst>
              <a:path w="10954575" h="10803950">
                <a:moveTo>
                  <a:pt x="0" y="0"/>
                </a:moveTo>
                <a:lnTo>
                  <a:pt x="10954575" y="0"/>
                </a:lnTo>
                <a:lnTo>
                  <a:pt x="10954575" y="10803950"/>
                </a:lnTo>
                <a:lnTo>
                  <a:pt x="0" y="10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191146">
            <a:off x="14886052" y="834605"/>
            <a:ext cx="3078666" cy="2740013"/>
          </a:xfrm>
          <a:custGeom>
            <a:avLst/>
            <a:gdLst/>
            <a:ahLst/>
            <a:cxnLst/>
            <a:rect l="l" t="t" r="r" b="b"/>
            <a:pathLst>
              <a:path w="3078666" h="2740013">
                <a:moveTo>
                  <a:pt x="0" y="0"/>
                </a:moveTo>
                <a:lnTo>
                  <a:pt x="3078666" y="0"/>
                </a:lnTo>
                <a:lnTo>
                  <a:pt x="3078666" y="2740013"/>
                </a:lnTo>
                <a:lnTo>
                  <a:pt x="0" y="2740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76994" y="7734300"/>
            <a:ext cx="2405681" cy="2279383"/>
          </a:xfrm>
          <a:custGeom>
            <a:avLst/>
            <a:gdLst/>
            <a:ahLst/>
            <a:cxnLst/>
            <a:rect l="l" t="t" r="r" b="b"/>
            <a:pathLst>
              <a:path w="2405681" h="2279383">
                <a:moveTo>
                  <a:pt x="0" y="0"/>
                </a:moveTo>
                <a:lnTo>
                  <a:pt x="2405681" y="0"/>
                </a:lnTo>
                <a:lnTo>
                  <a:pt x="2405681" y="2279383"/>
                </a:lnTo>
                <a:lnTo>
                  <a:pt x="0" y="2279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95" y="1085850"/>
            <a:ext cx="592023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Play" panose="00000500000000000000"/>
              </a:rPr>
              <a:t>Technology used 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76400" y="2171700"/>
            <a:ext cx="7478081" cy="8229600"/>
            <a:chOff x="0" y="0"/>
            <a:chExt cx="3144434" cy="3460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4434" cy="3460438"/>
            </a:xfrm>
            <a:custGeom>
              <a:avLst/>
              <a:gdLst/>
              <a:ahLst/>
              <a:cxnLst/>
              <a:rect l="l" t="t" r="r" b="b"/>
              <a:pathLst>
                <a:path w="3144434" h="3460438">
                  <a:moveTo>
                    <a:pt x="3019974" y="3460438"/>
                  </a:moveTo>
                  <a:lnTo>
                    <a:pt x="124460" y="3460438"/>
                  </a:lnTo>
                  <a:cubicBezTo>
                    <a:pt x="55880" y="3460438"/>
                    <a:pt x="0" y="3404558"/>
                    <a:pt x="0" y="3335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9974" y="0"/>
                  </a:lnTo>
                  <a:cubicBezTo>
                    <a:pt x="3088554" y="0"/>
                    <a:pt x="3144434" y="55880"/>
                    <a:pt x="3144434" y="124460"/>
                  </a:cubicBezTo>
                  <a:lnTo>
                    <a:pt x="3144434" y="3335978"/>
                  </a:lnTo>
                  <a:cubicBezTo>
                    <a:pt x="3144434" y="3404558"/>
                    <a:pt x="3088554" y="3460438"/>
                    <a:pt x="3019974" y="3460438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862615" y="1857375"/>
            <a:ext cx="5810250" cy="6572250"/>
            <a:chOff x="0" y="0"/>
            <a:chExt cx="7747000" cy="8763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0522" r="20522"/>
            <a:stretch>
              <a:fillRect/>
            </a:stretch>
          </p:blipFill>
          <p:spPr>
            <a:xfrm>
              <a:off x="0" y="0"/>
              <a:ext cx="7747000" cy="87630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B63EC6C-9256-7316-C449-F8BDD65612B0}"/>
              </a:ext>
            </a:extLst>
          </p:cNvPr>
          <p:cNvSpPr txBox="1"/>
          <p:nvPr/>
        </p:nvSpPr>
        <p:spPr>
          <a:xfrm>
            <a:off x="10744200" y="3848098"/>
            <a:ext cx="6705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Pandas and NumPy for data handling.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Matplotlib and Seaborn for visualizations.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Flask or Django to build a web-based Application</a:t>
            </a:r>
          </a:p>
          <a:p>
            <a:r>
              <a:rPr lang="en-IN" sz="4400" dirty="0">
                <a:solidFill>
                  <a:schemeClr val="bg1"/>
                </a:solidFill>
              </a:rPr>
              <a:t>      (if needed).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228" y="2019083"/>
            <a:ext cx="16454311" cy="7939205"/>
          </a:xfrm>
          <a:custGeom>
            <a:avLst/>
            <a:gdLst/>
            <a:ahLst/>
            <a:cxnLst/>
            <a:rect l="l" t="t" r="r" b="b"/>
            <a:pathLst>
              <a:path w="16454311" h="7939205">
                <a:moveTo>
                  <a:pt x="0" y="0"/>
                </a:moveTo>
                <a:lnTo>
                  <a:pt x="16454310" y="0"/>
                </a:lnTo>
                <a:lnTo>
                  <a:pt x="16454310" y="7939204"/>
                </a:lnTo>
                <a:lnTo>
                  <a:pt x="0" y="7939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608764">
            <a:off x="1724315" y="509035"/>
            <a:ext cx="8870507" cy="8748538"/>
          </a:xfrm>
          <a:custGeom>
            <a:avLst/>
            <a:gdLst/>
            <a:ahLst/>
            <a:cxnLst/>
            <a:rect l="l" t="t" r="r" b="b"/>
            <a:pathLst>
              <a:path w="8870507" h="8748538">
                <a:moveTo>
                  <a:pt x="0" y="0"/>
                </a:moveTo>
                <a:lnTo>
                  <a:pt x="8870507" y="0"/>
                </a:lnTo>
                <a:lnTo>
                  <a:pt x="8870507" y="8748538"/>
                </a:lnTo>
                <a:lnTo>
                  <a:pt x="0" y="874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2460" y="-669925"/>
            <a:ext cx="7329805" cy="224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70"/>
              </a:lnSpc>
            </a:pPr>
            <a:endParaRPr/>
          </a:p>
          <a:p>
            <a:pPr algn="ctr">
              <a:lnSpc>
                <a:spcPts val="8770"/>
              </a:lnSpc>
              <a:spcBef>
                <a:spcPct val="0"/>
              </a:spcBef>
            </a:pPr>
            <a:r>
              <a:rPr lang="en-US" sz="6745">
                <a:solidFill>
                  <a:srgbClr val="FFFFFF"/>
                </a:solidFill>
                <a:latin typeface="Telegraf" panose="00000500000000000000"/>
              </a:rPr>
              <a:t>WORKFL</a:t>
            </a:r>
            <a:r>
              <a:rPr lang="en-GB" altLang="en-US" sz="6745">
                <a:solidFill>
                  <a:srgbClr val="FFFFFF"/>
                </a:solidFill>
                <a:latin typeface="Telegraf" panose="00000500000000000000"/>
              </a:rPr>
              <a:t>O</a:t>
            </a:r>
            <a:r>
              <a:rPr lang="en-US" sz="6745">
                <a:solidFill>
                  <a:srgbClr val="FFFFFF"/>
                </a:solidFill>
                <a:latin typeface="Telegraf" panose="00000500000000000000"/>
              </a:rPr>
              <a:t>W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53507" y="541528"/>
            <a:ext cx="12580987" cy="879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endParaRPr dirty="0"/>
          </a:p>
          <a:p>
            <a:pPr algn="ctr">
              <a:lnSpc>
                <a:spcPts val="4275"/>
              </a:lnSpc>
            </a:pPr>
            <a:endParaRPr dirty="0"/>
          </a:p>
          <a:p>
            <a:pPr marL="514350" indent="-514350" algn="ctr">
              <a:lnSpc>
                <a:spcPts val="4275"/>
              </a:lnSpc>
              <a:buAutoNum type="arabicPeriod"/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Requirements Gathering : Collect needs from stakeholders.</a:t>
            </a:r>
          </a:p>
          <a:p>
            <a:pPr algn="ctr">
              <a:lnSpc>
                <a:spcPts val="4275"/>
              </a:lnSpc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Design : Plan system architecture and user interface.</a:t>
            </a:r>
          </a:p>
          <a:p>
            <a:pPr algn="ctr">
              <a:lnSpc>
                <a:spcPts val="4275"/>
              </a:lnSpc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Frontend Development : Create the user interface using HTML, CSS, and JavaScript.</a:t>
            </a:r>
          </a:p>
          <a:p>
            <a:pPr algn="ctr">
              <a:lnSpc>
                <a:spcPts val="4275"/>
              </a:lnSpc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Backend Development : Implement backend logic with Python and a web framework.</a:t>
            </a:r>
          </a:p>
          <a:p>
            <a:pPr algn="ctr">
              <a:lnSpc>
                <a:spcPts val="4275"/>
              </a:lnSpc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Database Setup : Establish a database using PostgreSQL or MySQL.</a:t>
            </a:r>
          </a:p>
          <a:p>
            <a:pPr algn="ctr">
              <a:lnSpc>
                <a:spcPts val="4275"/>
              </a:lnSpc>
            </a:pPr>
            <a:endParaRPr lang="en-US" sz="3285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4275"/>
              </a:lnSpc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Integration : Integrate third-party services as needed.</a:t>
            </a:r>
          </a:p>
          <a:p>
            <a:pPr algn="ctr">
              <a:lnSpc>
                <a:spcPts val="4275"/>
              </a:lnSpc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Testing : Perform unit and integration testing.</a:t>
            </a:r>
          </a:p>
          <a:p>
            <a:pPr algn="ctr">
              <a:lnSpc>
                <a:spcPts val="4275"/>
              </a:lnSpc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Deployment : Deploy the system on-premises or on a cloud platform.</a:t>
            </a:r>
          </a:p>
          <a:p>
            <a:pPr algn="ctr">
              <a:lnSpc>
                <a:spcPts val="4275"/>
              </a:lnSpc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User Training : Train users on system usage.</a:t>
            </a:r>
          </a:p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285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Documentation : Create user and technical documentation for reference.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6022" y="1028700"/>
            <a:ext cx="7678735" cy="8106998"/>
            <a:chOff x="0" y="0"/>
            <a:chExt cx="4305951" cy="4546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5952" cy="4546106"/>
            </a:xfrm>
            <a:custGeom>
              <a:avLst/>
              <a:gdLst/>
              <a:ahLst/>
              <a:cxnLst/>
              <a:rect l="l" t="t" r="r" b="b"/>
              <a:pathLst>
                <a:path w="4305952" h="4546106">
                  <a:moveTo>
                    <a:pt x="4181491" y="4546106"/>
                  </a:moveTo>
                  <a:lnTo>
                    <a:pt x="124460" y="4546106"/>
                  </a:lnTo>
                  <a:cubicBezTo>
                    <a:pt x="55880" y="4546106"/>
                    <a:pt x="0" y="4490226"/>
                    <a:pt x="0" y="44216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4421646"/>
                  </a:lnTo>
                  <a:cubicBezTo>
                    <a:pt x="4305952" y="4490226"/>
                    <a:pt x="4250072" y="4546106"/>
                    <a:pt x="4181492" y="4546106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-2025690" y="1408735"/>
            <a:ext cx="10710447" cy="11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6845">
                <a:solidFill>
                  <a:srgbClr val="FFFFFF"/>
                </a:solidFill>
                <a:latin typeface="Telegraf" panose="00000500000000000000"/>
              </a:rPr>
              <a:t>PROS :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580565" y="1028700"/>
            <a:ext cx="7678735" cy="8106998"/>
            <a:chOff x="0" y="0"/>
            <a:chExt cx="4305951" cy="45461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05952" cy="4546106"/>
            </a:xfrm>
            <a:custGeom>
              <a:avLst/>
              <a:gdLst/>
              <a:ahLst/>
              <a:cxnLst/>
              <a:rect l="l" t="t" r="r" b="b"/>
              <a:pathLst>
                <a:path w="4305952" h="4546106">
                  <a:moveTo>
                    <a:pt x="4181491" y="4546106"/>
                  </a:moveTo>
                  <a:lnTo>
                    <a:pt x="124460" y="4546106"/>
                  </a:lnTo>
                  <a:cubicBezTo>
                    <a:pt x="55880" y="4546106"/>
                    <a:pt x="0" y="4490226"/>
                    <a:pt x="0" y="44216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4421646"/>
                  </a:lnTo>
                  <a:cubicBezTo>
                    <a:pt x="4305952" y="4490226"/>
                    <a:pt x="4250072" y="4546106"/>
                    <a:pt x="4181492" y="4546106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310632" y="1466815"/>
            <a:ext cx="13977368" cy="1102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0"/>
              </a:lnSpc>
            </a:pPr>
            <a:r>
              <a:rPr lang="en-US" sz="6430">
                <a:solidFill>
                  <a:srgbClr val="FFFFFF"/>
                </a:solidFill>
                <a:latin typeface="Telegraf" panose="00000500000000000000"/>
              </a:rPr>
              <a:t>CONS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821" y="2824363"/>
            <a:ext cx="7047622" cy="597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4055">
                <a:solidFill>
                  <a:srgbClr val="FFFFFF"/>
                </a:solidFill>
                <a:latin typeface="Telegraf" panose="00000500000000000000"/>
              </a:rPr>
              <a:t>   1.Efficiency</a:t>
            </a:r>
          </a:p>
          <a:p>
            <a:pPr algn="ctr">
              <a:lnSpc>
                <a:spcPts val="5275"/>
              </a:lnSpc>
            </a:pPr>
            <a:endParaRPr lang="en-US" sz="4055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5275"/>
              </a:lnSpc>
            </a:pPr>
            <a:r>
              <a:rPr lang="en-US" sz="4055">
                <a:solidFill>
                  <a:srgbClr val="FFFFFF"/>
                </a:solidFill>
                <a:latin typeface="Telegraf" panose="00000500000000000000"/>
              </a:rPr>
              <a:t>      2.Accesibility</a:t>
            </a:r>
          </a:p>
          <a:p>
            <a:pPr algn="ctr">
              <a:lnSpc>
                <a:spcPts val="5275"/>
              </a:lnSpc>
            </a:pPr>
            <a:endParaRPr lang="en-US" sz="4055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5275"/>
              </a:lnSpc>
            </a:pPr>
            <a:r>
              <a:rPr lang="en-US" sz="4055">
                <a:solidFill>
                  <a:srgbClr val="FFFFFF"/>
                </a:solidFill>
                <a:latin typeface="Telegraf" panose="00000500000000000000"/>
              </a:rPr>
              <a:t>                   3.Real time tracking</a:t>
            </a:r>
          </a:p>
          <a:p>
            <a:pPr algn="ctr">
              <a:lnSpc>
                <a:spcPts val="5275"/>
              </a:lnSpc>
            </a:pPr>
            <a:endParaRPr lang="en-US" sz="4055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5275"/>
              </a:lnSpc>
            </a:pPr>
            <a:r>
              <a:rPr lang="en-US" sz="4055">
                <a:solidFill>
                  <a:srgbClr val="FFFFFF"/>
                </a:solidFill>
                <a:latin typeface="Telegraf" panose="00000500000000000000"/>
              </a:rPr>
              <a:t>      4.Integration </a:t>
            </a:r>
          </a:p>
          <a:p>
            <a:pPr algn="ctr">
              <a:lnSpc>
                <a:spcPts val="5275"/>
              </a:lnSpc>
            </a:pPr>
            <a:endParaRPr lang="en-US" sz="4055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5275"/>
              </a:lnSpc>
              <a:spcBef>
                <a:spcPct val="0"/>
              </a:spcBef>
            </a:pPr>
            <a:r>
              <a:rPr lang="en-US" sz="4055">
                <a:solidFill>
                  <a:srgbClr val="FFFFFF"/>
                </a:solidFill>
                <a:latin typeface="Telegraf" panose="00000500000000000000"/>
              </a:rPr>
              <a:t> 5.Analytics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80565" y="2686440"/>
            <a:ext cx="7375292" cy="624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5"/>
              </a:lnSpc>
            </a:pPr>
            <a:r>
              <a:rPr lang="en-US" sz="4235">
                <a:solidFill>
                  <a:srgbClr val="FFFFFF"/>
                </a:solidFill>
                <a:latin typeface="Telegraf" panose="00000500000000000000"/>
              </a:rPr>
              <a:t>        1.Initial Investment</a:t>
            </a:r>
          </a:p>
          <a:p>
            <a:pPr algn="ctr">
              <a:lnSpc>
                <a:spcPts val="5505"/>
              </a:lnSpc>
            </a:pPr>
            <a:endParaRPr lang="en-US" sz="4235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5505"/>
              </a:lnSpc>
            </a:pPr>
            <a:r>
              <a:rPr lang="en-US" sz="4235">
                <a:solidFill>
                  <a:srgbClr val="FFFFFF"/>
                </a:solidFill>
                <a:latin typeface="Telegraf" panose="00000500000000000000"/>
              </a:rPr>
              <a:t>              2.Technical challenges</a:t>
            </a:r>
          </a:p>
          <a:p>
            <a:pPr algn="ctr">
              <a:lnSpc>
                <a:spcPts val="5505"/>
              </a:lnSpc>
            </a:pPr>
            <a:r>
              <a:rPr lang="en-US" sz="4235">
                <a:solidFill>
                  <a:srgbClr val="FFFFFF"/>
                </a:solidFill>
                <a:latin typeface="Telegraf" panose="00000500000000000000"/>
              </a:rPr>
              <a:t> </a:t>
            </a:r>
          </a:p>
          <a:p>
            <a:pPr algn="ctr">
              <a:lnSpc>
                <a:spcPts val="5505"/>
              </a:lnSpc>
            </a:pPr>
            <a:r>
              <a:rPr lang="en-US" sz="4235">
                <a:solidFill>
                  <a:srgbClr val="FFFFFF"/>
                </a:solidFill>
                <a:latin typeface="Telegraf" panose="00000500000000000000"/>
              </a:rPr>
              <a:t> 3.User adoption</a:t>
            </a:r>
          </a:p>
          <a:p>
            <a:pPr algn="ctr">
              <a:lnSpc>
                <a:spcPts val="5505"/>
              </a:lnSpc>
            </a:pPr>
            <a:endParaRPr lang="en-US" sz="4235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5505"/>
              </a:lnSpc>
            </a:pPr>
            <a:r>
              <a:rPr lang="en-US" sz="4235">
                <a:solidFill>
                  <a:srgbClr val="FFFFFF"/>
                </a:solidFill>
                <a:latin typeface="Telegraf" panose="00000500000000000000"/>
              </a:rPr>
              <a:t>4.Data security </a:t>
            </a:r>
          </a:p>
          <a:p>
            <a:pPr algn="ctr">
              <a:lnSpc>
                <a:spcPts val="5505"/>
              </a:lnSpc>
            </a:pPr>
            <a:endParaRPr lang="en-US" sz="4235">
              <a:solidFill>
                <a:srgbClr val="FFFFFF"/>
              </a:solidFill>
              <a:latin typeface="Telegraf" panose="00000500000000000000"/>
            </a:endParaRPr>
          </a:p>
          <a:p>
            <a:pPr algn="ctr">
              <a:lnSpc>
                <a:spcPts val="5505"/>
              </a:lnSpc>
              <a:spcBef>
                <a:spcPct val="0"/>
              </a:spcBef>
            </a:pPr>
            <a:r>
              <a:rPr lang="en-US" sz="4235">
                <a:solidFill>
                  <a:srgbClr val="FFFFFF"/>
                </a:solidFill>
                <a:latin typeface="Telegraf" panose="00000500000000000000"/>
              </a:rPr>
              <a:t>    5.Customization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8" t="-87069" r="-2856" b="-95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7200" y="171450"/>
            <a:ext cx="15695295" cy="15062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0095"/>
              </a:lnSpc>
              <a:spcBef>
                <a:spcPct val="0"/>
              </a:spcBef>
            </a:pPr>
            <a:r>
              <a:rPr lang="en-US" sz="7765">
                <a:solidFill>
                  <a:srgbClr val="FFFFFF"/>
                </a:solidFill>
                <a:latin typeface="Telegraf" panose="00000500000000000000"/>
              </a:rPr>
              <a:t>Module completion  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539115"/>
            <a:ext cx="16360775" cy="8350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145"/>
              </a:lnSpc>
            </a:pPr>
            <a:endParaRPr/>
          </a:p>
          <a:p>
            <a:pPr algn="ctr">
              <a:lnSpc>
                <a:spcPts val="5145"/>
              </a:lnSpc>
            </a:pPr>
            <a:endParaRPr/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1. User Authentication : Secure access to the system.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2. Book Management : Add, edit, and delete books.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3.Inventory Management : Track book availability.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4. Loan Management : Monitor loaned books and due dates.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5. Reporting : Generate insights on book usage.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6. Search and Filter : Quickly find specific books.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7. Integration with Online Bookstores : Purchase books within the system.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8. User Role : Define roles for administrators, faculty, and students.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9. Notifications : Alert users about overdue books or system updates.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10.Analytics : Analyze data trends for resource optimization.</a:t>
            </a:r>
          </a:p>
          <a:p>
            <a:pPr algn="ctr">
              <a:lnSpc>
                <a:spcPts val="5145"/>
              </a:lnSpc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11. Settings : Customize system preferences.</a:t>
            </a:r>
          </a:p>
          <a:p>
            <a:pPr algn="ctr">
              <a:lnSpc>
                <a:spcPts val="5145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elegraf" panose="00000500000000000000"/>
              </a:rPr>
              <a:t>12. Documentation : Provide user and technical guides.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4300"/>
            <a:ext cx="5105400" cy="1828800"/>
          </a:xfrm>
        </p:spPr>
        <p:txBody>
          <a:bodyPr/>
          <a:lstStyle/>
          <a:p>
            <a:r>
              <a:rPr lang="en-GB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</a:t>
            </a:r>
            <a:endParaRPr lang="en-IN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A3C8-8059-6CDD-35F0-A065F2E0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9" y="1638300"/>
            <a:ext cx="11379771" cy="838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506</Words>
  <Application>Microsoft Office PowerPoint</Application>
  <PresentationFormat>Custom</PresentationFormat>
  <Paragraphs>86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</vt:lpstr>
      <vt:lpstr>PowerPoint Presentation</vt:lpstr>
      <vt:lpstr>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Gradient Presentation Skills Workshop Webinar Keynote Presentation</dc:title>
  <dc:creator/>
  <cp:lastModifiedBy>aarthiss2005@gmail.com</cp:lastModifiedBy>
  <cp:revision>8</cp:revision>
  <dcterms:created xsi:type="dcterms:W3CDTF">2006-08-16T00:00:00Z</dcterms:created>
  <dcterms:modified xsi:type="dcterms:W3CDTF">2024-06-20T01:30:43Z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AE065B57FCED40C9955D164F248CF832_12</vt:lpwstr>
  </property>
  <property fmtid="{D5CDD505-2E9C-101B-9397-08002B2CF9AE}" pid="3" name="KSOProductBuildVer">
    <vt:lpwstr>2057-12.2.0.16909</vt:lpwstr>
  </property>
</Properties>
</file>